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4" r:id="rId3"/>
    <p:sldId id="258" r:id="rId4"/>
    <p:sldId id="259" r:id="rId5"/>
    <p:sldId id="260" r:id="rId6"/>
    <p:sldId id="261" r:id="rId7"/>
    <p:sldId id="262" r:id="rId8"/>
    <p:sldId id="263" r:id="rId9"/>
    <p:sldId id="265" r:id="rId10"/>
    <p:sldId id="266" r:id="rId11"/>
    <p:sldId id="267" r:id="rId12"/>
    <p:sldId id="268" r:id="rId13"/>
    <p:sldId id="269" r:id="rId14"/>
    <p:sldId id="270" r:id="rId15"/>
    <p:sldId id="271" r:id="rId16"/>
    <p:sldId id="273" r:id="rId17"/>
    <p:sldId id="274" r:id="rId18"/>
    <p:sldId id="275" r:id="rId19"/>
    <p:sldId id="276" r:id="rId20"/>
    <p:sldId id="277" r:id="rId21"/>
    <p:sldId id="272" r:id="rId22"/>
    <p:sldId id="279"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3A71FF-B610-4101-BF79-8E36E4EABC8B}"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4529D0-D5BC-4F74-87DA-F709F0B7B3AC}" type="slidenum">
              <a:rPr lang="en-US" smtClean="0"/>
              <a:t>‹#›</a:t>
            </a:fld>
            <a:endParaRPr lang="en-US"/>
          </a:p>
        </p:txBody>
      </p:sp>
    </p:spTree>
    <p:extLst>
      <p:ext uri="{BB962C8B-B14F-4D97-AF65-F5344CB8AC3E}">
        <p14:creationId xmlns:p14="http://schemas.microsoft.com/office/powerpoint/2010/main" val="2133497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3A71FF-B610-4101-BF79-8E36E4EABC8B}"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4529D0-D5BC-4F74-87DA-F709F0B7B3AC}" type="slidenum">
              <a:rPr lang="en-US" smtClean="0"/>
              <a:t>‹#›</a:t>
            </a:fld>
            <a:endParaRPr lang="en-US"/>
          </a:p>
        </p:txBody>
      </p:sp>
    </p:spTree>
    <p:extLst>
      <p:ext uri="{BB962C8B-B14F-4D97-AF65-F5344CB8AC3E}">
        <p14:creationId xmlns:p14="http://schemas.microsoft.com/office/powerpoint/2010/main" val="887613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3A71FF-B610-4101-BF79-8E36E4EABC8B}"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4529D0-D5BC-4F74-87DA-F709F0B7B3AC}" type="slidenum">
              <a:rPr lang="en-US" smtClean="0"/>
              <a:t>‹#›</a:t>
            </a:fld>
            <a:endParaRPr lang="en-US"/>
          </a:p>
        </p:txBody>
      </p:sp>
    </p:spTree>
    <p:extLst>
      <p:ext uri="{BB962C8B-B14F-4D97-AF65-F5344CB8AC3E}">
        <p14:creationId xmlns:p14="http://schemas.microsoft.com/office/powerpoint/2010/main" val="3487992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3A71FF-B610-4101-BF79-8E36E4EABC8B}"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4529D0-D5BC-4F74-87DA-F709F0B7B3AC}" type="slidenum">
              <a:rPr lang="en-US" smtClean="0"/>
              <a:t>‹#›</a:t>
            </a:fld>
            <a:endParaRPr lang="en-US"/>
          </a:p>
        </p:txBody>
      </p:sp>
    </p:spTree>
    <p:extLst>
      <p:ext uri="{BB962C8B-B14F-4D97-AF65-F5344CB8AC3E}">
        <p14:creationId xmlns:p14="http://schemas.microsoft.com/office/powerpoint/2010/main" val="1598698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3A71FF-B610-4101-BF79-8E36E4EABC8B}"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4529D0-D5BC-4F74-87DA-F709F0B7B3AC}" type="slidenum">
              <a:rPr lang="en-US" smtClean="0"/>
              <a:t>‹#›</a:t>
            </a:fld>
            <a:endParaRPr lang="en-US"/>
          </a:p>
        </p:txBody>
      </p:sp>
    </p:spTree>
    <p:extLst>
      <p:ext uri="{BB962C8B-B14F-4D97-AF65-F5344CB8AC3E}">
        <p14:creationId xmlns:p14="http://schemas.microsoft.com/office/powerpoint/2010/main" val="387188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3A71FF-B610-4101-BF79-8E36E4EABC8B}" type="datetimeFigureOut">
              <a:rPr lang="en-US" smtClean="0"/>
              <a:t>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4529D0-D5BC-4F74-87DA-F709F0B7B3AC}" type="slidenum">
              <a:rPr lang="en-US" smtClean="0"/>
              <a:t>‹#›</a:t>
            </a:fld>
            <a:endParaRPr lang="en-US"/>
          </a:p>
        </p:txBody>
      </p:sp>
    </p:spTree>
    <p:extLst>
      <p:ext uri="{BB962C8B-B14F-4D97-AF65-F5344CB8AC3E}">
        <p14:creationId xmlns:p14="http://schemas.microsoft.com/office/powerpoint/2010/main" val="1580355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3A71FF-B610-4101-BF79-8E36E4EABC8B}" type="datetimeFigureOut">
              <a:rPr lang="en-US" smtClean="0"/>
              <a:t>12/1/2021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4529D0-D5BC-4F74-87DA-F709F0B7B3AC}" type="slidenum">
              <a:rPr lang="en-US" smtClean="0"/>
              <a:t>‹#›</a:t>
            </a:fld>
            <a:endParaRPr lang="en-US"/>
          </a:p>
        </p:txBody>
      </p:sp>
    </p:spTree>
    <p:extLst>
      <p:ext uri="{BB962C8B-B14F-4D97-AF65-F5344CB8AC3E}">
        <p14:creationId xmlns:p14="http://schemas.microsoft.com/office/powerpoint/2010/main" val="666266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3A71FF-B610-4101-BF79-8E36E4EABC8B}" type="datetimeFigureOut">
              <a:rPr lang="en-US" smtClean="0"/>
              <a:t>12/1/2021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4529D0-D5BC-4F74-87DA-F709F0B7B3AC}" type="slidenum">
              <a:rPr lang="en-US" smtClean="0"/>
              <a:t>‹#›</a:t>
            </a:fld>
            <a:endParaRPr lang="en-US"/>
          </a:p>
        </p:txBody>
      </p:sp>
    </p:spTree>
    <p:extLst>
      <p:ext uri="{BB962C8B-B14F-4D97-AF65-F5344CB8AC3E}">
        <p14:creationId xmlns:p14="http://schemas.microsoft.com/office/powerpoint/2010/main" val="3770822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3A71FF-B610-4101-BF79-8E36E4EABC8B}" type="datetimeFigureOut">
              <a:rPr lang="en-US" smtClean="0"/>
              <a:t>12/1/2021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4529D0-D5BC-4F74-87DA-F709F0B7B3AC}" type="slidenum">
              <a:rPr lang="en-US" smtClean="0"/>
              <a:t>‹#›</a:t>
            </a:fld>
            <a:endParaRPr lang="en-US"/>
          </a:p>
        </p:txBody>
      </p:sp>
    </p:spTree>
    <p:extLst>
      <p:ext uri="{BB962C8B-B14F-4D97-AF65-F5344CB8AC3E}">
        <p14:creationId xmlns:p14="http://schemas.microsoft.com/office/powerpoint/2010/main" val="3324481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3A71FF-B610-4101-BF79-8E36E4EABC8B}" type="datetimeFigureOut">
              <a:rPr lang="en-US" smtClean="0"/>
              <a:t>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4529D0-D5BC-4F74-87DA-F709F0B7B3AC}" type="slidenum">
              <a:rPr lang="en-US" smtClean="0"/>
              <a:t>‹#›</a:t>
            </a:fld>
            <a:endParaRPr lang="en-US"/>
          </a:p>
        </p:txBody>
      </p:sp>
    </p:spTree>
    <p:extLst>
      <p:ext uri="{BB962C8B-B14F-4D97-AF65-F5344CB8AC3E}">
        <p14:creationId xmlns:p14="http://schemas.microsoft.com/office/powerpoint/2010/main" val="578392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3A71FF-B610-4101-BF79-8E36E4EABC8B}" type="datetimeFigureOut">
              <a:rPr lang="en-US" smtClean="0"/>
              <a:t>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4529D0-D5BC-4F74-87DA-F709F0B7B3AC}" type="slidenum">
              <a:rPr lang="en-US" smtClean="0"/>
              <a:t>‹#›</a:t>
            </a:fld>
            <a:endParaRPr lang="en-US"/>
          </a:p>
        </p:txBody>
      </p:sp>
    </p:spTree>
    <p:extLst>
      <p:ext uri="{BB962C8B-B14F-4D97-AF65-F5344CB8AC3E}">
        <p14:creationId xmlns:p14="http://schemas.microsoft.com/office/powerpoint/2010/main" val="2905320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3A71FF-B610-4101-BF79-8E36E4EABC8B}" type="datetimeFigureOut">
              <a:rPr lang="en-US" smtClean="0"/>
              <a:t>12/1/2021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4529D0-D5BC-4F74-87DA-F709F0B7B3AC}" type="slidenum">
              <a:rPr lang="en-US" smtClean="0"/>
              <a:t>‹#›</a:t>
            </a:fld>
            <a:endParaRPr lang="en-US"/>
          </a:p>
        </p:txBody>
      </p:sp>
    </p:spTree>
    <p:extLst>
      <p:ext uri="{BB962C8B-B14F-4D97-AF65-F5344CB8AC3E}">
        <p14:creationId xmlns:p14="http://schemas.microsoft.com/office/powerpoint/2010/main" val="539572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smtClean="0"/>
              <a:t>پودمان شهروند الکترونیکی1</a:t>
            </a:r>
            <a:endParaRPr lang="en-US" dirty="0"/>
          </a:p>
        </p:txBody>
      </p:sp>
      <p:sp>
        <p:nvSpPr>
          <p:cNvPr id="3" name="Content Placeholder 2"/>
          <p:cNvSpPr>
            <a:spLocks noGrp="1"/>
          </p:cNvSpPr>
          <p:nvPr>
            <p:ph idx="1"/>
          </p:nvPr>
        </p:nvSpPr>
        <p:spPr/>
        <p:txBody>
          <a:bodyPr/>
          <a:lstStyle/>
          <a:p>
            <a:pPr algn="r" rtl="1"/>
            <a:r>
              <a:rPr lang="fa-IR" dirty="0" smtClean="0"/>
              <a:t>شبکه چیست ؟ شبکه در لغت به گروهی از افراد یا اشیاء گفته می شود که می توانند اطلاعات را با یکدیگر به اشتراک بگذارند و با هم در ارتباط باشند.</a:t>
            </a:r>
          </a:p>
          <a:p>
            <a:pPr algn="r" rtl="1"/>
            <a:r>
              <a:rPr lang="fa-IR" dirty="0" smtClean="0"/>
              <a:t>شبکه کامپیوتری</a:t>
            </a:r>
          </a:p>
          <a:p>
            <a:pPr marL="0" indent="0" algn="r" rtl="1">
              <a:buNone/>
            </a:pPr>
            <a:r>
              <a:rPr lang="fa-IR" dirty="0" smtClean="0"/>
              <a:t>شبکه های کامپیوتری و یا اصطلاحاً </a:t>
            </a:r>
            <a:r>
              <a:rPr lang="en-US" dirty="0" smtClean="0"/>
              <a:t>Network، </a:t>
            </a:r>
            <a:r>
              <a:rPr lang="fa-IR" dirty="0" smtClean="0"/>
              <a:t>مجموعه ای متشکل از سیستم های کامپیوتری، سخت افزار و نرم افزار های مربوط به شبکه و تجهیزات ارتباطی نظیر کابل های شبکه و یا تجهیزات بی سیم است.</a:t>
            </a:r>
            <a:endParaRPr lang="en-US" dirty="0"/>
          </a:p>
        </p:txBody>
      </p:sp>
    </p:spTree>
    <p:extLst>
      <p:ext uri="{BB962C8B-B14F-4D97-AF65-F5344CB8AC3E}">
        <p14:creationId xmlns:p14="http://schemas.microsoft.com/office/powerpoint/2010/main" val="31476054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انواع مودم</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65611949"/>
              </p:ext>
            </p:extLst>
          </p:nvPr>
        </p:nvGraphicFramePr>
        <p:xfrm>
          <a:off x="457200" y="1600200"/>
          <a:ext cx="8229600" cy="185420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pPr algn="ctr"/>
                      <a:r>
                        <a:rPr lang="fa-IR" dirty="0" smtClean="0"/>
                        <a:t>محدودیت ها</a:t>
                      </a:r>
                      <a:endParaRPr lang="en-US" dirty="0"/>
                    </a:p>
                  </a:txBody>
                  <a:tcPr/>
                </a:tc>
                <a:tc>
                  <a:txBody>
                    <a:bodyPr/>
                    <a:lstStyle/>
                    <a:p>
                      <a:pPr algn="ctr"/>
                      <a:r>
                        <a:rPr lang="fa-IR" dirty="0" smtClean="0"/>
                        <a:t>نوع سرویس</a:t>
                      </a:r>
                      <a:endParaRPr lang="en-US" dirty="0"/>
                    </a:p>
                  </a:txBody>
                  <a:tcPr/>
                </a:tc>
                <a:tc>
                  <a:txBody>
                    <a:bodyPr/>
                    <a:lstStyle/>
                    <a:p>
                      <a:pPr algn="ctr"/>
                      <a:r>
                        <a:rPr lang="fa-IR" dirty="0" smtClean="0"/>
                        <a:t>انواع مودم</a:t>
                      </a:r>
                      <a:endParaRPr lang="en-US" dirty="0"/>
                    </a:p>
                  </a:txBody>
                  <a:tcPr/>
                </a:tc>
              </a:tr>
              <a:tr h="370840">
                <a:tc>
                  <a:txBody>
                    <a:bodyPr/>
                    <a:lstStyle/>
                    <a:p>
                      <a:pPr algn="r"/>
                      <a:r>
                        <a:rPr lang="fa-IR" dirty="0" smtClean="0"/>
                        <a:t>عدم امکان جابه جایی</a:t>
                      </a:r>
                      <a:endParaRPr lang="en-US" dirty="0"/>
                    </a:p>
                  </a:txBody>
                  <a:tcPr/>
                </a:tc>
                <a:tc>
                  <a:txBody>
                    <a:bodyPr/>
                    <a:lstStyle/>
                    <a:p>
                      <a:pPr algn="r"/>
                      <a:r>
                        <a:rPr lang="fa-IR" dirty="0" smtClean="0"/>
                        <a:t>تلفن ثابت </a:t>
                      </a:r>
                      <a:endParaRPr lang="en-US" dirty="0"/>
                    </a:p>
                  </a:txBody>
                  <a:tcPr/>
                </a:tc>
                <a:tc>
                  <a:txBody>
                    <a:bodyPr/>
                    <a:lstStyle/>
                    <a:p>
                      <a:pPr algn="r"/>
                      <a:r>
                        <a:rPr lang="en-US" dirty="0" smtClean="0"/>
                        <a:t>ADSL</a:t>
                      </a:r>
                      <a:endParaRPr lang="en-US" dirty="0"/>
                    </a:p>
                  </a:txBody>
                  <a:tcPr/>
                </a:tc>
              </a:tr>
              <a:tr h="370840">
                <a:tc>
                  <a:txBody>
                    <a:bodyPr/>
                    <a:lstStyle/>
                    <a:p>
                      <a:pPr algn="r"/>
                      <a:r>
                        <a:rPr lang="fa-IR" dirty="0" smtClean="0"/>
                        <a:t>هزینه بالا</a:t>
                      </a:r>
                      <a:endParaRPr lang="en-US" dirty="0"/>
                    </a:p>
                  </a:txBody>
                  <a:tcPr/>
                </a:tc>
                <a:tc>
                  <a:txBody>
                    <a:bodyPr/>
                    <a:lstStyle/>
                    <a:p>
                      <a:pPr algn="r"/>
                      <a:r>
                        <a:rPr lang="fa-IR" dirty="0" smtClean="0"/>
                        <a:t>وایرلس</a:t>
                      </a:r>
                      <a:endParaRPr lang="en-US" dirty="0"/>
                    </a:p>
                  </a:txBody>
                  <a:tcPr/>
                </a:tc>
                <a:tc>
                  <a:txBody>
                    <a:bodyPr/>
                    <a:lstStyle/>
                    <a:p>
                      <a:pPr algn="r"/>
                      <a:r>
                        <a:rPr lang="en-US" dirty="0" smtClean="0"/>
                        <a:t>VDSL</a:t>
                      </a:r>
                      <a:endParaRPr lang="en-US" dirty="0"/>
                    </a:p>
                  </a:txBody>
                  <a:tcPr/>
                </a:tc>
              </a:tr>
              <a:tr h="370840">
                <a:tc>
                  <a:txBody>
                    <a:bodyPr/>
                    <a:lstStyle/>
                    <a:p>
                      <a:pPr algn="r"/>
                      <a:r>
                        <a:rPr lang="fa-IR" dirty="0" smtClean="0"/>
                        <a:t>سرعت پایین</a:t>
                      </a:r>
                      <a:endParaRPr lang="en-US" dirty="0"/>
                    </a:p>
                  </a:txBody>
                  <a:tcPr/>
                </a:tc>
                <a:tc>
                  <a:txBody>
                    <a:bodyPr/>
                    <a:lstStyle/>
                    <a:p>
                      <a:pPr algn="r"/>
                      <a:r>
                        <a:rPr lang="en-US" dirty="0" smtClean="0"/>
                        <a:t>DIAL</a:t>
                      </a:r>
                      <a:r>
                        <a:rPr lang="en-US" baseline="0" dirty="0" smtClean="0"/>
                        <a:t> UP</a:t>
                      </a:r>
                      <a:endParaRPr lang="en-US" dirty="0"/>
                    </a:p>
                  </a:txBody>
                  <a:tcPr/>
                </a:tc>
                <a:tc>
                  <a:txBody>
                    <a:bodyPr/>
                    <a:lstStyle/>
                    <a:p>
                      <a:pPr algn="r"/>
                      <a:r>
                        <a:rPr lang="fa-IR" dirty="0" smtClean="0"/>
                        <a:t>اینترنال</a:t>
                      </a:r>
                      <a:endParaRPr lang="en-US" dirty="0"/>
                    </a:p>
                  </a:txBody>
                  <a:tcPr/>
                </a:tc>
              </a:tr>
              <a:tr h="370840">
                <a:tc>
                  <a:txBody>
                    <a:bodyPr/>
                    <a:lstStyle/>
                    <a:p>
                      <a:pPr algn="r"/>
                      <a:r>
                        <a:rPr lang="fa-IR" dirty="0" smtClean="0"/>
                        <a:t>قطع و وصل زیاد </a:t>
                      </a:r>
                      <a:endParaRPr lang="en-US" dirty="0"/>
                    </a:p>
                  </a:txBody>
                  <a:tcPr/>
                </a:tc>
                <a:tc>
                  <a:txBody>
                    <a:bodyPr/>
                    <a:lstStyle/>
                    <a:p>
                      <a:pPr algn="r"/>
                      <a:r>
                        <a:rPr lang="fa-IR" dirty="0" smtClean="0"/>
                        <a:t>وایرلس</a:t>
                      </a:r>
                      <a:endParaRPr lang="en-US" dirty="0"/>
                    </a:p>
                  </a:txBody>
                  <a:tcPr/>
                </a:tc>
                <a:tc>
                  <a:txBody>
                    <a:bodyPr/>
                    <a:lstStyle/>
                    <a:p>
                      <a:pPr algn="r"/>
                      <a:r>
                        <a:rPr lang="fa-IR" dirty="0" smtClean="0"/>
                        <a:t>وای</a:t>
                      </a:r>
                      <a:r>
                        <a:rPr lang="fa-IR" baseline="0" dirty="0" smtClean="0"/>
                        <a:t> فای</a:t>
                      </a:r>
                      <a:endParaRPr lang="en-US" dirty="0"/>
                    </a:p>
                  </a:txBody>
                  <a:tcPr/>
                </a:tc>
              </a:tr>
            </a:tbl>
          </a:graphicData>
        </a:graphic>
      </p:graphicFrame>
    </p:spTree>
    <p:extLst>
      <p:ext uri="{BB962C8B-B14F-4D97-AF65-F5344CB8AC3E}">
        <p14:creationId xmlns:p14="http://schemas.microsoft.com/office/powerpoint/2010/main" val="24202081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smtClean="0"/>
              <a:t>مزایای پست الکترو نیکی</a:t>
            </a:r>
            <a:endParaRPr lang="en-US" dirty="0"/>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1752600"/>
            <a:ext cx="7543799"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79703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معایب</a:t>
            </a:r>
            <a:endParaRPr lang="en-US" dirty="0"/>
          </a:p>
        </p:txBody>
      </p:sp>
      <p:sp>
        <p:nvSpPr>
          <p:cNvPr id="3" name="Content Placeholder 2"/>
          <p:cNvSpPr>
            <a:spLocks noGrp="1"/>
          </p:cNvSpPr>
          <p:nvPr>
            <p:ph idx="1"/>
          </p:nvPr>
        </p:nvSpPr>
        <p:spPr/>
        <p:txBody>
          <a:bodyPr/>
          <a:lstStyle/>
          <a:p>
            <a:pPr algn="r" rtl="1"/>
            <a:r>
              <a:rPr lang="fa-IR" dirty="0" smtClean="0"/>
              <a:t>احتمال هک شدن رمز عبور</a:t>
            </a:r>
          </a:p>
          <a:p>
            <a:pPr algn="r" rtl="1"/>
            <a:r>
              <a:rPr lang="fa-IR" dirty="0" smtClean="0"/>
              <a:t>عدم اعتماد به سرویس دهنده ها </a:t>
            </a:r>
          </a:p>
          <a:p>
            <a:pPr algn="r" rtl="1"/>
            <a:r>
              <a:rPr lang="fa-IR" dirty="0" smtClean="0"/>
              <a:t>خطر افشای اسرار</a:t>
            </a:r>
          </a:p>
          <a:p>
            <a:pPr algn="r" rtl="1"/>
            <a:r>
              <a:rPr lang="fa-IR" dirty="0" smtClean="0"/>
              <a:t>خطر تجاوز به حریم خصوصی</a:t>
            </a:r>
          </a:p>
          <a:p>
            <a:pPr marL="0" indent="0" algn="r" rtl="1">
              <a:buNone/>
            </a:pPr>
            <a:r>
              <a:rPr lang="fa-IR" dirty="0" smtClean="0"/>
              <a:t>آدرس ای میل از 3بخش تشکیل میشود </a:t>
            </a:r>
          </a:p>
          <a:p>
            <a:pPr marL="0" indent="0" algn="r" rtl="1">
              <a:buNone/>
            </a:pPr>
            <a:r>
              <a:rPr lang="fa-IR" dirty="0"/>
              <a:t> </a:t>
            </a:r>
            <a:r>
              <a:rPr lang="fa-IR" dirty="0" smtClean="0"/>
              <a:t> نام کاربری  @ نام سرویس دهنده</a:t>
            </a:r>
            <a:endParaRPr lang="en-US" dirty="0" smtClean="0"/>
          </a:p>
          <a:p>
            <a:pPr marL="0" indent="0" algn="r" rtl="1">
              <a:buNone/>
            </a:pPr>
            <a:r>
              <a:rPr lang="en-US" dirty="0" smtClean="0"/>
              <a:t>ali4292002@yhoo.com</a:t>
            </a:r>
            <a:endParaRPr lang="en-US" dirty="0"/>
          </a:p>
        </p:txBody>
      </p:sp>
    </p:spTree>
    <p:extLst>
      <p:ext uri="{BB962C8B-B14F-4D97-AF65-F5344CB8AC3E}">
        <p14:creationId xmlns:p14="http://schemas.microsoft.com/office/powerpoint/2010/main" val="9043347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ای میل های معتبر خارجی</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52575" y="2053431"/>
            <a:ext cx="6038850" cy="3619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73095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t>ایمیل ایرانی</a:t>
            </a:r>
            <a:br>
              <a:rPr lang="fa-IR" dirty="0" smtClean="0"/>
            </a:b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1905000"/>
            <a:ext cx="2695575" cy="169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1828800"/>
            <a:ext cx="2657475"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733800"/>
            <a:ext cx="300990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3962400"/>
            <a:ext cx="2428875" cy="180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62675" y="3765997"/>
            <a:ext cx="2743200" cy="166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81830" y="2047875"/>
            <a:ext cx="2390775" cy="191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70703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جدول 5-3-</a:t>
            </a:r>
            <a:endParaRPr lang="en-US" dirty="0"/>
          </a:p>
        </p:txBody>
      </p:sp>
      <p:pic>
        <p:nvPicPr>
          <p:cNvPr id="409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28637" y="2782094"/>
            <a:ext cx="8086725" cy="2162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16431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22787" y="1600200"/>
            <a:ext cx="6698425"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371600"/>
            <a:ext cx="4114800" cy="485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86288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600" y="1447800"/>
            <a:ext cx="7391400"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99472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200" y="2034380"/>
            <a:ext cx="5114925" cy="4290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06448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1600200"/>
            <a:ext cx="5257800" cy="4101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01133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smtClean="0"/>
              <a:t>شبکه هرمی</a:t>
            </a:r>
            <a:endParaRPr lang="en-US" dirty="0"/>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1552575"/>
            <a:ext cx="3276600"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4609" y="3962400"/>
            <a:ext cx="280035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1981200"/>
            <a:ext cx="2762250" cy="165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94223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86037" y="1729581"/>
            <a:ext cx="3971925"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15463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محیط و ابزار دریافت و ارسال ای میل</a:t>
            </a:r>
            <a:endParaRPr lang="en-U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1600200"/>
            <a:ext cx="2057400"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676400"/>
            <a:ext cx="5276850"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9617" y="4953000"/>
            <a:ext cx="5314950"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96447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H</a:t>
            </a:r>
          </a:p>
          <a:p>
            <a:r>
              <a:rPr lang="en-US" dirty="0" smtClean="0"/>
              <a:t>T</a:t>
            </a:r>
          </a:p>
          <a:p>
            <a:r>
              <a:rPr lang="en-US" dirty="0" smtClean="0"/>
              <a:t>T</a:t>
            </a:r>
          </a:p>
          <a:p>
            <a:r>
              <a:rPr lang="en-US" dirty="0" smtClean="0"/>
              <a:t>P</a:t>
            </a:r>
          </a:p>
          <a:p>
            <a:r>
              <a:rPr lang="en-US" dirty="0"/>
              <a:t>S</a:t>
            </a:r>
          </a:p>
        </p:txBody>
      </p:sp>
    </p:spTree>
    <p:extLst>
      <p:ext uri="{BB962C8B-B14F-4D97-AF65-F5344CB8AC3E}">
        <p14:creationId xmlns:p14="http://schemas.microsoft.com/office/powerpoint/2010/main" val="20656997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smtClean="0"/>
              <a:t>شبکه </a:t>
            </a:r>
            <a:endParaRPr lang="en-US" dirty="0"/>
          </a:p>
        </p:txBody>
      </p:sp>
      <p:sp>
        <p:nvSpPr>
          <p:cNvPr id="3" name="Content Placeholder 2"/>
          <p:cNvSpPr>
            <a:spLocks noGrp="1"/>
          </p:cNvSpPr>
          <p:nvPr>
            <p:ph idx="1"/>
          </p:nvPr>
        </p:nvSpPr>
        <p:spPr/>
        <p:txBody>
          <a:bodyPr>
            <a:normAutofit fontScale="85000" lnSpcReduction="20000"/>
          </a:bodyPr>
          <a:lstStyle/>
          <a:p>
            <a:pPr algn="r" rtl="1"/>
            <a:r>
              <a:rPr lang="fa-IR" dirty="0" smtClean="0"/>
              <a:t>تاریخچه شبکه</a:t>
            </a:r>
          </a:p>
          <a:p>
            <a:pPr algn="r" rtl="1"/>
            <a:r>
              <a:rPr lang="fa-IR" dirty="0" smtClean="0"/>
              <a:t>اگر بخواهیم به تاریخچه شبکه های کامپیوتری نگاهی بیاندازیم می‌توانیم به اواخر سال ۱۹۶۰ اشاره کنیم، در این سال‌ها، وزارت دفاع امریکا آژانس تحقیقاتی پیشرفته خود را در رقابت با فعالیت های ماهواره‌ای اتحاد جماهیر شوروی راه اندازی کرد. نام این آژانس تحقیقاتی آرپا(</a:t>
            </a:r>
            <a:r>
              <a:rPr lang="en-US" dirty="0" err="1" smtClean="0"/>
              <a:t>Arpa</a:t>
            </a:r>
            <a:r>
              <a:rPr lang="en-US" dirty="0" smtClean="0"/>
              <a:t>) </a:t>
            </a:r>
            <a:r>
              <a:rPr lang="fa-IR" dirty="0" smtClean="0"/>
              <a:t>بود. این آژانس پروژه‌های تحقیقاتی بسیار مهمی را در زمینه‌های استراتژیک و دفاعی انجام می‌داد، یکی از این پروژه ها ایجاد ارتباطات قوی در زمان جنگ های احتمالی بود. برای همین منظور اولین شبکه کامپیوتری بین چهار کامپیوتر راه اندازی شد که دوتای آنها در دانشگاه </a:t>
            </a:r>
            <a:r>
              <a:rPr lang="en-US" dirty="0" smtClean="0"/>
              <a:t>MIT </a:t>
            </a:r>
            <a:r>
              <a:rPr lang="fa-IR" dirty="0" smtClean="0"/>
              <a:t>و یکی از آنها در دانشگاه کالیفرنیا و دیگری در مرکز تحقیقاتی استنفورد قرار داشت. این همان شبکه آرپانت بود</a:t>
            </a:r>
            <a:endParaRPr lang="en-US" dirty="0"/>
          </a:p>
        </p:txBody>
      </p:sp>
    </p:spTree>
    <p:extLst>
      <p:ext uri="{BB962C8B-B14F-4D97-AF65-F5344CB8AC3E}">
        <p14:creationId xmlns:p14="http://schemas.microsoft.com/office/powerpoint/2010/main" val="2746669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smtClean="0"/>
              <a:t>کار شبکه </a:t>
            </a:r>
            <a:endParaRPr lang="en-US" dirty="0"/>
          </a:p>
        </p:txBody>
      </p:sp>
      <p:sp>
        <p:nvSpPr>
          <p:cNvPr id="3" name="Content Placeholder 2"/>
          <p:cNvSpPr>
            <a:spLocks noGrp="1"/>
          </p:cNvSpPr>
          <p:nvPr>
            <p:ph idx="1"/>
          </p:nvPr>
        </p:nvSpPr>
        <p:spPr/>
        <p:txBody>
          <a:bodyPr>
            <a:normAutofit fontScale="77500" lnSpcReduction="20000"/>
          </a:bodyPr>
          <a:lstStyle/>
          <a:p>
            <a:pPr algn="r" rtl="1"/>
            <a:r>
              <a:rPr lang="fa-IR" dirty="0" smtClean="0"/>
              <a:t>کار شبکه چیست؟</a:t>
            </a:r>
          </a:p>
          <a:p>
            <a:pPr algn="r" rtl="1"/>
            <a:r>
              <a:rPr lang="fa-IR" dirty="0" smtClean="0"/>
              <a:t>شبکه کامپیوتری وظیفه دارد تا ارتباطات بین سیستم‌ها را برقرار کند تا کاربران آن شبکه بتوانند داده‌ها و تجهیزات را با یکدیگر به اشتراک بگذارند.</a:t>
            </a:r>
          </a:p>
          <a:p>
            <a:pPr algn="r" rtl="1"/>
            <a:endParaRPr lang="fa-IR" dirty="0" smtClean="0"/>
          </a:p>
          <a:p>
            <a:pPr algn="r" rtl="1"/>
            <a:r>
              <a:rPr lang="fa-IR" dirty="0" smtClean="0"/>
              <a:t>در پاسخ به این پرسش که کاربرد شبکه چیست، می توان گفت با راه اندازی شبکه های کامپیوتری، ارتباط بین سیستم ها برقرار می شود و کاربران شبکه می توانند داده‌ها و دستگاه‌هایی مانند پرینتر را با یکدیگر به اشتراک بگذارند. همچنین مدیران </a:t>
            </a:r>
            <a:r>
              <a:rPr lang="en-US" dirty="0" smtClean="0"/>
              <a:t>IT </a:t>
            </a:r>
            <a:r>
              <a:rPr lang="fa-IR" dirty="0" smtClean="0"/>
              <a:t>می توانند به راحتی تعداد زیادی از کامپیوتر‌ها را مدیریت کنند و سیاست های خود را اعمال کنند البته اینها تنها مزایای شبکه های کامپیوتری ویا تنها هدف شبکه های کامپیوتری نیستند در ادامه به بررسی کامل مفهوم شبکه کامپیوتری می پردازیم.</a:t>
            </a:r>
            <a:endParaRPr lang="en-US" dirty="0"/>
          </a:p>
        </p:txBody>
      </p:sp>
    </p:spTree>
    <p:extLst>
      <p:ext uri="{BB962C8B-B14F-4D97-AF65-F5344CB8AC3E}">
        <p14:creationId xmlns:p14="http://schemas.microsoft.com/office/powerpoint/2010/main" val="4335145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اصطلاحات شبکه ای</a:t>
            </a:r>
            <a:endParaRPr lang="en-US" dirty="0"/>
          </a:p>
        </p:txBody>
      </p:sp>
      <p:sp>
        <p:nvSpPr>
          <p:cNvPr id="3" name="Content Placeholder 2"/>
          <p:cNvSpPr>
            <a:spLocks noGrp="1"/>
          </p:cNvSpPr>
          <p:nvPr>
            <p:ph idx="1"/>
          </p:nvPr>
        </p:nvSpPr>
        <p:spPr/>
        <p:txBody>
          <a:bodyPr/>
          <a:lstStyle/>
          <a:p>
            <a:pPr algn="r" rtl="1"/>
            <a:r>
              <a:rPr lang="fa-IR" dirty="0" smtClean="0"/>
              <a:t>کلاینت (</a:t>
            </a:r>
            <a:r>
              <a:rPr lang="en-US" dirty="0" smtClean="0"/>
              <a:t>Client</a:t>
            </a:r>
            <a:r>
              <a:rPr lang="fa-IR" dirty="0" smtClean="0"/>
              <a:t>)</a:t>
            </a:r>
            <a:r>
              <a:rPr lang="en-US" sz="2400" dirty="0" smtClean="0"/>
              <a:t>، </a:t>
            </a:r>
            <a:r>
              <a:rPr lang="fa-IR" sz="2400" dirty="0" smtClean="0"/>
              <a:t>به سیستمی گفته می‌شود که درخواست و تقاضایی دارد و این درخواست در سرور مجموعه پردازش و ارسال می‌شود. برای مثال زمانی که شما با کامپیوتر خود به شبکه ای متصل هستید و از آن بهره می‌برید، سیستم شما نوعی کلاینت است</a:t>
            </a:r>
          </a:p>
          <a:p>
            <a:pPr algn="r" rtl="1"/>
            <a:r>
              <a:rPr lang="fa-IR" dirty="0" smtClean="0"/>
              <a:t>سرور(</a:t>
            </a:r>
            <a:r>
              <a:rPr lang="en-US" dirty="0" smtClean="0"/>
              <a:t>Server</a:t>
            </a:r>
            <a:r>
              <a:rPr lang="fa-IR" dirty="0" smtClean="0"/>
              <a:t>) </a:t>
            </a:r>
            <a:r>
              <a:rPr lang="fa-IR" sz="2400" dirty="0" smtClean="0"/>
              <a:t>به کامپیوتر همیشه روشنی اطلاق می شود که توان سخت افزاری و نرم افزاری بالایی دارد و به عنوان کامپیوتر مرکزی، سرویس و خدماتی را به </a:t>
            </a:r>
            <a:r>
              <a:rPr lang="en-US" sz="2400" dirty="0" smtClean="0"/>
              <a:t>client‌</a:t>
            </a:r>
            <a:r>
              <a:rPr lang="fa-IR" sz="2400" dirty="0" smtClean="0"/>
              <a:t>ها ارائه می‌دهد.</a:t>
            </a:r>
          </a:p>
          <a:p>
            <a:pPr algn="r" rtl="1"/>
            <a:r>
              <a:rPr lang="fa-IR" dirty="0" smtClean="0"/>
              <a:t>هاست(</a:t>
            </a:r>
            <a:r>
              <a:rPr lang="en-US" dirty="0" smtClean="0"/>
              <a:t>Host</a:t>
            </a:r>
            <a:r>
              <a:rPr lang="fa-IR" dirty="0" smtClean="0"/>
              <a:t>) </a:t>
            </a:r>
            <a:r>
              <a:rPr lang="fa-IR" sz="2400" dirty="0" smtClean="0"/>
              <a:t>هر دستگاه یا سیستمی که به شبکه متصل بوده و خدماتی ارائه می دهد و یا از خدمات و سرویس هایی در داخل شبکه استفاده می کند. با این تعریف هم کلاینت و هم سرور، </a:t>
            </a:r>
            <a:r>
              <a:rPr lang="en-US" sz="2400" dirty="0" smtClean="0"/>
              <a:t>Host </a:t>
            </a:r>
            <a:r>
              <a:rPr lang="fa-IR" sz="2400" dirty="0" smtClean="0"/>
              <a:t>محسوب می شوند</a:t>
            </a:r>
            <a:endParaRPr lang="en-US" sz="2400" dirty="0"/>
          </a:p>
        </p:txBody>
      </p:sp>
    </p:spTree>
    <p:extLst>
      <p:ext uri="{BB962C8B-B14F-4D97-AF65-F5344CB8AC3E}">
        <p14:creationId xmlns:p14="http://schemas.microsoft.com/office/powerpoint/2010/main" val="8667642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انواع شبکه های کامپیوتری </a:t>
            </a:r>
            <a:endParaRPr lang="en-US" dirty="0"/>
          </a:p>
        </p:txBody>
      </p:sp>
      <p:sp>
        <p:nvSpPr>
          <p:cNvPr id="3" name="Content Placeholder 2"/>
          <p:cNvSpPr>
            <a:spLocks noGrp="1"/>
          </p:cNvSpPr>
          <p:nvPr>
            <p:ph idx="1"/>
          </p:nvPr>
        </p:nvSpPr>
        <p:spPr/>
        <p:txBody>
          <a:bodyPr>
            <a:normAutofit/>
          </a:bodyPr>
          <a:lstStyle/>
          <a:p>
            <a:pPr algn="r" rtl="1"/>
            <a:r>
              <a:rPr lang="fa-IR" dirty="0" smtClean="0"/>
              <a:t>شبکه </a:t>
            </a:r>
            <a:r>
              <a:rPr lang="en-US" dirty="0" smtClean="0"/>
              <a:t>PAN</a:t>
            </a:r>
            <a:r>
              <a:rPr lang="fa-IR" dirty="0" smtClean="0"/>
              <a:t>،</a:t>
            </a:r>
            <a:r>
              <a:rPr lang="en-US" sz="2400" dirty="0" smtClean="0"/>
              <a:t> PAN </a:t>
            </a:r>
            <a:r>
              <a:rPr lang="fa-IR" sz="2400" dirty="0" smtClean="0"/>
              <a:t>مخفف عبارت </a:t>
            </a:r>
            <a:r>
              <a:rPr lang="en-US" sz="2400" dirty="0" smtClean="0"/>
              <a:t>Personal Area Network </a:t>
            </a:r>
            <a:r>
              <a:rPr lang="fa-IR" sz="2400" dirty="0" smtClean="0"/>
              <a:t>بوده و کوچکترین نوع شبکه است. شبکه های شخصی شامل تعداد محدودی از کامپیوتر ها و لوازم دیجیتال هستند که نهایتا چندمتر با همدیگر فاصله دارند و به صورت باسیم یا بی سیم به همدیگر متصل و مرتبط می‌شوند.</a:t>
            </a:r>
          </a:p>
          <a:p>
            <a:pPr algn="r" rtl="1"/>
            <a:endParaRPr lang="fa-IR"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429000"/>
            <a:ext cx="4953000" cy="29035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52904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انواع شبکه های کامپیوتری </a:t>
            </a:r>
            <a:endParaRPr lang="en-US" dirty="0"/>
          </a:p>
        </p:txBody>
      </p:sp>
      <p:sp>
        <p:nvSpPr>
          <p:cNvPr id="3" name="Content Placeholder 2"/>
          <p:cNvSpPr>
            <a:spLocks noGrp="1"/>
          </p:cNvSpPr>
          <p:nvPr>
            <p:ph idx="1"/>
          </p:nvPr>
        </p:nvSpPr>
        <p:spPr/>
        <p:txBody>
          <a:bodyPr/>
          <a:lstStyle/>
          <a:p>
            <a:pPr algn="r" rtl="1"/>
            <a:r>
              <a:rPr lang="en-US" dirty="0" smtClean="0"/>
              <a:t>LAN</a:t>
            </a:r>
            <a:endParaRPr lang="fa-IR" dirty="0" smtClean="0"/>
          </a:p>
          <a:p>
            <a:pPr algn="r" rtl="1"/>
            <a:r>
              <a:rPr lang="en-US" sz="2400" dirty="0" smtClean="0"/>
              <a:t>LAN </a:t>
            </a:r>
            <a:r>
              <a:rPr lang="fa-IR" sz="2400" dirty="0" smtClean="0"/>
              <a:t>مخفف عبارت </a:t>
            </a:r>
            <a:r>
              <a:rPr lang="en-US" sz="2400" dirty="0" smtClean="0"/>
              <a:t>Local Area Network  </a:t>
            </a:r>
            <a:r>
              <a:rPr lang="fa-IR" sz="2400" dirty="0" smtClean="0"/>
              <a:t>است که به آن شبکه محلی می‌گویند. اینگونه از شبکه ها معمولا از سرعت بالایی برخوردارند و در محیط هایی با ظرفیت  محدود مانند یک شرکت کوچک یا ساختمان  مدرسه یا دانشگاه قابل اجرا هستند</a:t>
            </a:r>
            <a:endParaRPr lang="en-US" sz="2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429000"/>
            <a:ext cx="5105400"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38706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smtClean="0"/>
              <a:t>انواع شبکه های کامپیوتری </a:t>
            </a:r>
            <a:endParaRPr lang="en-US" dirty="0"/>
          </a:p>
        </p:txBody>
      </p:sp>
      <p:sp>
        <p:nvSpPr>
          <p:cNvPr id="3" name="Content Placeholder 2"/>
          <p:cNvSpPr>
            <a:spLocks noGrp="1"/>
          </p:cNvSpPr>
          <p:nvPr>
            <p:ph idx="1"/>
          </p:nvPr>
        </p:nvSpPr>
        <p:spPr/>
        <p:txBody>
          <a:bodyPr/>
          <a:lstStyle/>
          <a:p>
            <a:pPr algn="r" rtl="1"/>
            <a:r>
              <a:rPr lang="en-US" dirty="0" smtClean="0"/>
              <a:t>WAN </a:t>
            </a:r>
            <a:r>
              <a:rPr lang="fa-IR" dirty="0" smtClean="0"/>
              <a:t>یا شبکه گسترده چیست؟ </a:t>
            </a:r>
            <a:r>
              <a:rPr lang="fa-IR" sz="2400" dirty="0" smtClean="0"/>
              <a:t>مخفف عبارت </a:t>
            </a:r>
            <a:r>
              <a:rPr lang="en-US" sz="2400" dirty="0" smtClean="0"/>
              <a:t>Wide Area Network </a:t>
            </a:r>
            <a:r>
              <a:rPr lang="fa-IR" sz="2400" dirty="0" smtClean="0"/>
              <a:t>است که از به هم پیوستن چند شبکه </a:t>
            </a:r>
            <a:r>
              <a:rPr lang="en-US" sz="2400" dirty="0" smtClean="0"/>
              <a:t>LAN </a:t>
            </a:r>
            <a:r>
              <a:rPr lang="fa-IR" sz="2400" dirty="0" smtClean="0"/>
              <a:t>به وجود می‌آید. اینگونه از شبکه‌ها معمولا بین شهرها، کشورها و یا حتی قاره‌ها مورد استفاده است. برای اتصالات داخلی شبکه های </a:t>
            </a:r>
            <a:r>
              <a:rPr lang="en-US" sz="2400" dirty="0" smtClean="0"/>
              <a:t>WAN </a:t>
            </a:r>
            <a:r>
              <a:rPr lang="fa-IR" sz="2400" dirty="0" smtClean="0"/>
              <a:t>باید از </a:t>
            </a:r>
            <a:r>
              <a:rPr lang="en-US" sz="2400" dirty="0" smtClean="0"/>
              <a:t>ISP </a:t>
            </a:r>
            <a:r>
              <a:rPr lang="fa-IR" sz="2400" dirty="0" smtClean="0"/>
              <a:t>ها و زیرساخت های مخابراتی کمک گرفت.</a:t>
            </a:r>
            <a:endParaRPr lang="en-US" sz="2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657600"/>
            <a:ext cx="5943600" cy="2790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87032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کار کلاسی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17345"/>
              </p:ext>
            </p:extLst>
          </p:nvPr>
        </p:nvGraphicFramePr>
        <p:xfrm>
          <a:off x="609600" y="1600200"/>
          <a:ext cx="8229600" cy="148336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fa-IR" dirty="0" smtClean="0"/>
                        <a:t>مزایا</a:t>
                      </a:r>
                      <a:endParaRPr lang="en-US" dirty="0"/>
                    </a:p>
                  </a:txBody>
                  <a:tcPr/>
                </a:tc>
                <a:tc>
                  <a:txBody>
                    <a:bodyPr/>
                    <a:lstStyle/>
                    <a:p>
                      <a:pPr algn="ctr" rtl="1"/>
                      <a:r>
                        <a:rPr lang="fa-IR" dirty="0" smtClean="0"/>
                        <a:t>پیشنهاد</a:t>
                      </a:r>
                      <a:r>
                        <a:rPr lang="fa-IR" baseline="0" dirty="0" smtClean="0"/>
                        <a:t> </a:t>
                      </a:r>
                      <a:endParaRPr lang="en-US" dirty="0"/>
                    </a:p>
                  </a:txBody>
                  <a:tcPr/>
                </a:tc>
              </a:tr>
              <a:tr h="370840">
                <a:tc>
                  <a:txBody>
                    <a:bodyPr/>
                    <a:lstStyle/>
                    <a:p>
                      <a:pPr algn="r"/>
                      <a:r>
                        <a:rPr lang="fa-IR" dirty="0" smtClean="0"/>
                        <a:t>قیمت مناسب</a:t>
                      </a:r>
                      <a:endParaRPr lang="en-US" dirty="0"/>
                    </a:p>
                  </a:txBody>
                  <a:tcPr/>
                </a:tc>
                <a:tc>
                  <a:txBody>
                    <a:bodyPr/>
                    <a:lstStyle/>
                    <a:p>
                      <a:pPr algn="r"/>
                      <a:r>
                        <a:rPr lang="fa-IR" dirty="0" smtClean="0"/>
                        <a:t>استفاده از تلفن ثابت</a:t>
                      </a:r>
                      <a:endParaRPr lang="en-US" dirty="0"/>
                    </a:p>
                  </a:txBody>
                  <a:tcPr/>
                </a:tc>
              </a:tr>
              <a:tr h="370840">
                <a:tc>
                  <a:txBody>
                    <a:bodyPr/>
                    <a:lstStyle/>
                    <a:p>
                      <a:pPr algn="r"/>
                      <a:r>
                        <a:rPr lang="fa-IR" dirty="0" smtClean="0"/>
                        <a:t>امکان جابه جایی هنگام استفاده-سرعت بالا</a:t>
                      </a:r>
                      <a:endParaRPr lang="en-US" dirty="0"/>
                    </a:p>
                  </a:txBody>
                  <a:tcPr/>
                </a:tc>
                <a:tc>
                  <a:txBody>
                    <a:bodyPr/>
                    <a:lstStyle/>
                    <a:p>
                      <a:pPr algn="r"/>
                      <a:r>
                        <a:rPr lang="fa-IR" dirty="0" smtClean="0"/>
                        <a:t>مودم همراه</a:t>
                      </a:r>
                      <a:endParaRPr lang="en-US" dirty="0"/>
                    </a:p>
                  </a:txBody>
                  <a:tcPr/>
                </a:tc>
              </a:tr>
              <a:tr h="370840">
                <a:tc>
                  <a:txBody>
                    <a:bodyPr/>
                    <a:lstStyle/>
                    <a:p>
                      <a:pPr algn="r"/>
                      <a:r>
                        <a:rPr lang="fa-IR" dirty="0" smtClean="0"/>
                        <a:t>امکان جا به جایی –</a:t>
                      </a:r>
                      <a:r>
                        <a:rPr lang="fa-IR" baseline="0" dirty="0" smtClean="0"/>
                        <a:t> امکان هات اسپات</a:t>
                      </a:r>
                      <a:endParaRPr lang="en-US" dirty="0"/>
                    </a:p>
                  </a:txBody>
                  <a:tcPr/>
                </a:tc>
                <a:tc>
                  <a:txBody>
                    <a:bodyPr/>
                    <a:lstStyle/>
                    <a:p>
                      <a:pPr algn="r"/>
                      <a:r>
                        <a:rPr lang="fa-IR" dirty="0" smtClean="0"/>
                        <a:t>اینترنت موبایل</a:t>
                      </a:r>
                      <a:endParaRPr lang="en-US" dirty="0"/>
                    </a:p>
                  </a:txBody>
                  <a:tcPr/>
                </a:tc>
              </a:tr>
            </a:tbl>
          </a:graphicData>
        </a:graphic>
      </p:graphicFrame>
    </p:spTree>
    <p:extLst>
      <p:ext uri="{BB962C8B-B14F-4D97-AF65-F5344CB8AC3E}">
        <p14:creationId xmlns:p14="http://schemas.microsoft.com/office/powerpoint/2010/main" val="11180999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679</TotalTime>
  <Words>736</Words>
  <Application>Microsoft Office PowerPoint</Application>
  <PresentationFormat>On-screen Show (4:3)</PresentationFormat>
  <Paragraphs>67</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پودمان شهروند الکترونیکی1</vt:lpstr>
      <vt:lpstr>شبکه هرمی</vt:lpstr>
      <vt:lpstr>شبکه </vt:lpstr>
      <vt:lpstr>کار شبکه </vt:lpstr>
      <vt:lpstr>اصطلاحات شبکه ای</vt:lpstr>
      <vt:lpstr>انواع شبکه های کامپیوتری </vt:lpstr>
      <vt:lpstr>انواع شبکه های کامپیوتری </vt:lpstr>
      <vt:lpstr>انواع شبکه های کامپیوتری </vt:lpstr>
      <vt:lpstr>کار کلاسی </vt:lpstr>
      <vt:lpstr>انواع مودم</vt:lpstr>
      <vt:lpstr>مزایای پست الکترو نیکی</vt:lpstr>
      <vt:lpstr>معایب</vt:lpstr>
      <vt:lpstr>ای میل های معتبر خارجی</vt:lpstr>
      <vt:lpstr>ایمیل ایرانی </vt:lpstr>
      <vt:lpstr>جدول 5-3-</vt:lpstr>
      <vt:lpstr>PowerPoint Presentation</vt:lpstr>
      <vt:lpstr>PowerPoint Presentation</vt:lpstr>
      <vt:lpstr>PowerPoint Presentation</vt:lpstr>
      <vt:lpstr>PowerPoint Presentation</vt:lpstr>
      <vt:lpstr>PowerPoint Presentation</vt:lpstr>
      <vt:lpstr>محیط و ابزار دریافت و ارسال ای میل</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پودمان شهروند الکترونیکی1</dc:title>
  <dc:creator>JNC</dc:creator>
  <cp:lastModifiedBy>PARAND</cp:lastModifiedBy>
  <cp:revision>27</cp:revision>
  <dcterms:created xsi:type="dcterms:W3CDTF">2020-11-13T14:40:06Z</dcterms:created>
  <dcterms:modified xsi:type="dcterms:W3CDTF">2021-12-01T07:39:54Z</dcterms:modified>
</cp:coreProperties>
</file>